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0" r:id="rId5"/>
    <p:sldId id="427" r:id="rId6"/>
    <p:sldId id="378" r:id="rId7"/>
    <p:sldId id="398" r:id="rId8"/>
    <p:sldId id="430" r:id="rId9"/>
    <p:sldId id="415" r:id="rId10"/>
    <p:sldId id="414" r:id="rId11"/>
    <p:sldId id="417" r:id="rId12"/>
    <p:sldId id="436" r:id="rId13"/>
    <p:sldId id="305" r:id="rId14"/>
  </p:sldIdLst>
  <p:sldSz cx="12192000" cy="6858000"/>
  <p:notesSz cx="12192000" cy="6858000"/>
  <p:custDataLst>
    <p:tags r:id="rId1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49" userDrawn="1">
          <p15:clr>
            <a:srgbClr val="A4A3A4"/>
          </p15:clr>
        </p15:guide>
        <p15:guide id="2" pos="21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41" autoAdjust="0"/>
  </p:normalViewPr>
  <p:slideViewPr>
    <p:cSldViewPr showGuides="1">
      <p:cViewPr varScale="1">
        <p:scale>
          <a:sx n="77" d="100"/>
          <a:sy n="77" d="100"/>
        </p:scale>
        <p:origin x="686" y="62"/>
      </p:cViewPr>
      <p:guideLst>
        <p:guide orient="horz" pos="2949"/>
        <p:guide pos="214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2E6B-72CE-4813-9DB4-657C36CAFC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同质图：节点都是一种类型，例如</a:t>
            </a:r>
            <a:r>
              <a:rPr lang="en-US" altLang="zh-CN" dirty="0"/>
              <a:t>“</a:t>
            </a:r>
            <a:r>
              <a:rPr lang="zh-CN" altLang="en-US" dirty="0"/>
              <a:t>用户</a:t>
            </a:r>
            <a:r>
              <a:rPr lang="en-US" altLang="zh-CN" dirty="0"/>
              <a:t>”</a:t>
            </a:r>
            <a:r>
              <a:rPr lang="zh-CN" altLang="en-US" dirty="0"/>
              <a:t>。边也是一种类型，</a:t>
            </a:r>
            <a:r>
              <a:rPr lang="en-US" altLang="zh-CN" dirty="0"/>
              <a:t> “</a:t>
            </a:r>
            <a:r>
              <a:rPr lang="zh-CN" altLang="en-US" dirty="0"/>
              <a:t>交互</a:t>
            </a:r>
            <a:r>
              <a:rPr lang="en-US" altLang="zh-CN" dirty="0"/>
              <a:t>”</a:t>
            </a:r>
            <a:r>
              <a:rPr lang="zh-CN" altLang="en-US" dirty="0"/>
              <a:t>。</a:t>
            </a:r>
            <a:r>
              <a:rPr lang="en-US" altLang="zh-CN" dirty="0"/>
              <a:t>U-I</a:t>
            </a:r>
            <a:r>
              <a:rPr lang="zh-CN" altLang="en-US" dirty="0"/>
              <a:t>图其实就是</a:t>
            </a:r>
            <a:r>
              <a:rPr lang="zh-CN" altLang="en-US" dirty="0"/>
              <a:t>异构图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第三个实验，可以发现当越晚后面会出现信息比较少，使用其他的模态信息补齐可以缓解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5.png"/><Relationship Id="rId14" Type="http://schemas.openxmlformats.org/officeDocument/2006/relationships/image" Target="../media/image14.jpeg"/><Relationship Id="rId13" Type="http://schemas.openxmlformats.org/officeDocument/2006/relationships/image" Target="../media/image13.pn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10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7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5.xml"/><Relationship Id="rId16" Type="http://schemas.openxmlformats.org/officeDocument/2006/relationships/image" Target="../media/image24.png"/><Relationship Id="rId15" Type="http://schemas.openxmlformats.org/officeDocument/2006/relationships/image" Target="../media/image23.png"/><Relationship Id="rId14" Type="http://schemas.openxmlformats.org/officeDocument/2006/relationships/image" Target="../media/image22.png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6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29.png"/><Relationship Id="rId10" Type="http://schemas.openxmlformats.org/officeDocument/2006/relationships/image" Target="../media/image2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9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3.png"/><Relationship Id="rId10" Type="http://schemas.openxmlformats.org/officeDocument/2006/relationships/image" Target="../media/image3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217" y="959709"/>
            <a:ext cx="12192216" cy="4490085"/>
            <a:chOff x="-89" y="986027"/>
            <a:chExt cx="12192216" cy="4490085"/>
          </a:xfrm>
        </p:grpSpPr>
        <p:sp>
          <p:nvSpPr>
            <p:cNvPr id="23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16648" y="5917795"/>
            <a:ext cx="35382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M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ingyu Yang</a:t>
            </a:r>
            <a:endParaRPr lang="en-US" sz="2400" b="1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1211" y="1351832"/>
            <a:ext cx="11209321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8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MLaGA: Multimodal Large Language and Graph Assistant</a:t>
            </a:r>
            <a:endParaRPr lang="en-US" altLang="zh-CN" sz="28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39"/>
          <p:cNvSpPr txBox="1"/>
          <p:nvPr/>
        </p:nvSpPr>
        <p:spPr>
          <a:xfrm>
            <a:off x="9744362" y="5019079"/>
            <a:ext cx="2345426" cy="31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sz="20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——</a:t>
            </a:r>
            <a:r>
              <a:rPr lang="en-US" altLang="zh-CN" sz="2000" b="1" spc="5" dirty="0">
                <a:solidFill>
                  <a:srgbClr val="1F4E79"/>
                </a:solidFill>
                <a:latin typeface="Noto Sans Mono CJK HK"/>
                <a:cs typeface="Noto Sans Mono CJK HK"/>
              </a:rPr>
              <a:t>KDD</a:t>
            </a:r>
            <a:r>
              <a:rPr lang="en-US" altLang="zh-CN" sz="20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_</a:t>
            </a:r>
            <a:r>
              <a:rPr lang="en-US" altLang="zh-CN" sz="2000" b="1" spc="5" dirty="0">
                <a:solidFill>
                  <a:srgbClr val="1F4E79"/>
                </a:solidFill>
                <a:latin typeface="Noto Sans Mono CJK HK"/>
                <a:sym typeface="+mn-ea"/>
              </a:rPr>
              <a:t>2026</a:t>
            </a:r>
            <a:endParaRPr lang="en-US" altLang="zh-CN" sz="2000" b="1" spc="5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sp>
        <p:nvSpPr>
          <p:cNvPr id="28" name="object 39"/>
          <p:cNvSpPr txBox="1"/>
          <p:nvPr/>
        </p:nvSpPr>
        <p:spPr>
          <a:xfrm>
            <a:off x="2514600" y="4997450"/>
            <a:ext cx="6951980" cy="288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b="1" spc="150" dirty="0">
                <a:solidFill>
                  <a:srgbClr val="1F4E79"/>
                </a:solidFill>
                <a:latin typeface="Noto Sans Mono CJK HK"/>
                <a:sym typeface="+mn-ea"/>
              </a:rPr>
              <a:t>Code : https://doi.org/10.5281/zenodo.20493431</a:t>
            </a:r>
            <a:endParaRPr lang="en-US" altLang="zh-CN" b="1" spc="150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1200" y="2216150"/>
            <a:ext cx="8455025" cy="21507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rcRect t="39103" r="3448"/>
          <a:stretch>
            <a:fillRect/>
          </a:stretch>
        </p:blipFill>
        <p:spPr>
          <a:xfrm>
            <a:off x="-76200" y="3048000"/>
            <a:ext cx="6400800" cy="18097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3124200"/>
            <a:ext cx="52101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5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13715" y="2275840"/>
            <a:ext cx="10626725" cy="22453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Effectively modeling MMGs presents two key challenges: 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LinLibertineT"/>
              <a:cs typeface="Times New Roman" panose="02020603050405020304" charset="0"/>
            </a:endParaRPr>
          </a:p>
          <a:p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(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charset="0"/>
                <a:ea typeface="LinLibertineTI"/>
                <a:cs typeface="Times New Roman" panose="02020603050405020304" charset="0"/>
              </a:rPr>
              <a:t>i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) capturing fine-grained cross-modal interactions—e.g., between visual 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LinLibertineT"/>
              <a:cs typeface="Times New Roman" panose="02020603050405020304" charset="0"/>
            </a:endParaRPr>
          </a:p>
          <a:p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patches and word tokens—while preserving structural dependencies.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LinLibertineT"/>
              <a:cs typeface="Times New Roman" panose="02020603050405020304" charset="0"/>
            </a:endParaRPr>
          </a:p>
          <a:p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(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charset="0"/>
                <a:ea typeface="LinLibertineTI"/>
                <a:cs typeface="Times New Roman" panose="02020603050405020304" charset="0"/>
              </a:rPr>
              <a:t>ii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LinLibertineT"/>
                <a:cs typeface="Times New Roman" panose="02020603050405020304" charset="0"/>
              </a:rPr>
              <a:t>) achieving unified generalization across diverse tasks and domains within a single model.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LinLibertineT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4" name="object 16"/>
          <p:cNvSpPr txBox="1"/>
          <p:nvPr/>
        </p:nvSpPr>
        <p:spPr>
          <a:xfrm>
            <a:off x="48387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2286000"/>
            <a:ext cx="12113895" cy="33464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760" y="1905000"/>
            <a:ext cx="4048125" cy="58102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" y="3124200"/>
            <a:ext cx="4191000" cy="3048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" y="4038600"/>
            <a:ext cx="4410075" cy="68580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105400"/>
            <a:ext cx="3114675" cy="52387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270" y="5867400"/>
            <a:ext cx="4305300" cy="4572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6800" y="2007235"/>
            <a:ext cx="3362325" cy="3429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0" y="2743200"/>
            <a:ext cx="3438525" cy="35242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0" y="3962400"/>
            <a:ext cx="4400550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200" y="1676400"/>
            <a:ext cx="9972675" cy="4257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0400" y="1752600"/>
            <a:ext cx="5715000" cy="4933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8168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5400" y="2438400"/>
            <a:ext cx="4876800" cy="24003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2505075"/>
            <a:ext cx="4552950" cy="2266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3335" y="1066800"/>
            <a:ext cx="3017782" cy="96325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1600" y="2823845"/>
            <a:ext cx="4714875" cy="220027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3048000"/>
            <a:ext cx="48768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343150"/>
            <a:ext cx="6477000" cy="34099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2590800"/>
            <a:ext cx="5627370" cy="21463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d66cf53-fad4-4210-83ab-f3fa70c6c52a"/>
  <p:tag name="COMMONDATA" val="eyJoZGlkIjoiNmQwZDNhOTEzOTNjOWE2ZmE5ZjgyMWJlMDgzMDhk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3880</Words>
  <Application>WPS 演示</Application>
  <PresentationFormat>宽屏</PresentationFormat>
  <Paragraphs>221</Paragraphs>
  <Slides>11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Trebuchet MS</vt:lpstr>
      <vt:lpstr>Arial</vt:lpstr>
      <vt:lpstr>Times New Roman</vt:lpstr>
      <vt:lpstr>Noto Sans Mono CJK HK</vt:lpstr>
      <vt:lpstr>Segoe Print</vt:lpstr>
      <vt:lpstr>Times New Roman</vt:lpstr>
      <vt:lpstr>LinLibertineT</vt:lpstr>
      <vt:lpstr>LinLibertineTI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张卓威</cp:lastModifiedBy>
  <cp:revision>523</cp:revision>
  <dcterms:created xsi:type="dcterms:W3CDTF">2023-09-17T03:47:00Z</dcterms:created>
  <dcterms:modified xsi:type="dcterms:W3CDTF">2026-08-30T10:43:27Z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2023-09-03T00:00:00Z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2023-09-24T00:00:00Z</vt:filetime>
  </property>
  <property fmtid="{D5CDD505-2E9C-101B-9397-08002B2CF9AE}" pid="5" name="ICV">
    <vt:lpwstr>165D8468441041F7A078704589CAA259_13</vt:lpwstr>
  </property>
  <property fmtid="{D5CDD505-2E9C-101B-9397-08002B2CF9AE}" pid="6" name="KSOProductBuildVer">
    <vt:lpwstr>2052-12.1.0.19302</vt:lpwstr>
  </property>
</Properties>
</file>